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84" y="-660"/>
      </p:cViewPr>
      <p:guideLst>
        <p:guide orient="horz" pos="2160"/>
        <p:guide pos="2880"/>
      </p:guideLst>
    </p:cSldViewPr>
  </p:slideViewPr>
  <p:notesTextViewPr>
    <p:cViewPr>
      <p:scale>
        <a:sx n="1" d="1"/>
        <a:sy n="1" d="1"/>
      </p:scale>
      <p:origin x="0" y="0"/>
    </p:cViewPr>
  </p:notesTextViewPr>
  <p:sorterViewPr>
    <p:cViewPr>
      <p:scale>
        <a:sx n="100" d="100"/>
        <a:sy n="100" d="100"/>
      </p:scale>
      <p:origin x="0" y="12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20" name="19 Marcador de pie de página"/>
          <p:cNvSpPr>
            <a:spLocks noGrp="1"/>
          </p:cNvSpPr>
          <p:nvPr>
            <p:ph type="ftr" sz="quarter" idx="11"/>
          </p:nvPr>
        </p:nvSpPr>
        <p:spPr/>
        <p:txBody>
          <a:bodyPr/>
          <a:lstStyle>
            <a:extLst/>
          </a:lstStyle>
          <a:p>
            <a:endParaRPr lang="en-US"/>
          </a:p>
        </p:txBody>
      </p:sp>
      <p:sp>
        <p:nvSpPr>
          <p:cNvPr id="10" name="9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1C96151-7896-4DB9-AE78-7865B8FDB1D9}" type="datetimeFigureOut">
              <a:rPr lang="en-US" smtClean="0"/>
              <a:t>2014/02/17</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9E7492BF-5B6F-4F75-B4AE-736661CD57D4}" type="slidenum">
              <a:rPr lang="en-US" smtClean="0"/>
              <a:t>‹#›</a:t>
            </a:fld>
            <a:endParaRPr lang="en-U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1C96151-7896-4DB9-AE78-7865B8FDB1D9}" type="datetimeFigureOut">
              <a:rPr lang="en-US" smtClean="0"/>
              <a:t>2014/02/17</a:t>
            </a:fld>
            <a:endParaRPr lang="en-U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7492BF-5B6F-4F75-B4AE-736661CD57D4}" type="slidenum">
              <a:rPr lang="en-US" smtClean="0"/>
              <a:t>‹#›</a:t>
            </a:fld>
            <a:endParaRPr lang="en-U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14600"/>
            <a:ext cx="7406640" cy="1472184"/>
          </a:xfrm>
        </p:spPr>
        <p:txBody>
          <a:bodyPr/>
          <a:lstStyle/>
          <a:p>
            <a:r>
              <a:rPr lang="es-PE" dirty="0" smtClean="0"/>
              <a:t>SEGURIDAD INVERSIONES</a:t>
            </a:r>
            <a:endParaRPr lang="en-US" dirty="0"/>
          </a:p>
        </p:txBody>
      </p:sp>
    </p:spTree>
    <p:extLst>
      <p:ext uri="{BB962C8B-B14F-4D97-AF65-F5344CB8AC3E}">
        <p14:creationId xmlns:p14="http://schemas.microsoft.com/office/powerpoint/2010/main" val="372541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La reforma económica de los 90 multiplicó el producto bruto interno en más de cuatro veces. </a:t>
            </a:r>
            <a:r>
              <a:rPr lang="es-PE" sz="2800" dirty="0"/>
              <a:t>Y</a:t>
            </a:r>
            <a:r>
              <a:rPr lang="es-PE" sz="2800" dirty="0" smtClean="0"/>
              <a:t>, en consecuencia, los recursos disponibles para la seguridad también.</a:t>
            </a:r>
          </a:p>
          <a:p>
            <a:endParaRPr lang="es-PE" dirty="0" smtClean="0"/>
          </a:p>
        </p:txBody>
      </p:sp>
      <p:sp>
        <p:nvSpPr>
          <p:cNvPr id="4" name="AutoShape 2" descr="http://www.soluquisa.com/imagenes/almacen%20semiauto%20DSC022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4" descr="http://www.soluquisa.com/imagenes/almacen%20semiauto%20DSC02212.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5126" name="Picture 6" descr="http://upload.wikimedia.org/wikipedia/commons/9/97/Automatisches_Kleinteilela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1"/>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La inversión extranjera directa se orientó principalmente a la industria extractiva y de generación de energía –indispensable para el desarrollo de la primera–. </a:t>
            </a:r>
            <a:endParaRPr lang="en-US" sz="28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526" y="3657600"/>
            <a:ext cx="720172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a:t>L</a:t>
            </a:r>
            <a:r>
              <a:rPr lang="es-PE" sz="2800" dirty="0" smtClean="0"/>
              <a:t>uego vinieron las concesiones en obras de infraestructura y la economía se dinamizó aún más, se generó más empleo y de mejor calidad; el bienestar se incrementó y se redujo la pobreza </a:t>
            </a:r>
            <a:r>
              <a:rPr lang="es-PE" sz="2800" dirty="0"/>
              <a:t>de 58.7% a 25.8% (entre 2004 y 2012).</a:t>
            </a:r>
          </a:p>
        </p:txBody>
      </p:sp>
      <p:pic>
        <p:nvPicPr>
          <p:cNvPr id="7170" name="Picture 2" descr="http://www.directorioconstruccion.cl/html/wp-content/uploads/2013/10/construc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400" y="37338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Sin embargo, la Inseguridad Ciudadana que es un hecho real -más allá de lo que opinó un ex ministro-, sí está fallando.</a:t>
            </a:r>
          </a:p>
          <a:p>
            <a:pPr algn="just"/>
            <a:r>
              <a:rPr lang="es-PE" sz="2800" dirty="0" smtClean="0"/>
              <a:t>El combate a la delincuencia común y el control del orden interno. </a:t>
            </a:r>
            <a:endParaRPr lang="en-US" sz="280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886200"/>
            <a:ext cx="3429000" cy="2570346"/>
          </a:xfrm>
          <a:prstGeom prst="rect">
            <a:avLst/>
          </a:prstGeom>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La criminalidad ha incrementado su accionar y la percepción de inseguridad ha hecho que la ciudadanía la ubique como uno de los problemas que debe concitar el mayor interés de las autoridades.</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962400"/>
            <a:ext cx="4363452" cy="2438400"/>
          </a:xfrm>
          <a:prstGeom prst="rect">
            <a:avLst/>
          </a:prstGeom>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La </a:t>
            </a:r>
            <a:r>
              <a:rPr lang="es-PE" sz="2800" dirty="0" smtClean="0"/>
              <a:t>criminalidad, según el INEI se  habría </a:t>
            </a:r>
            <a:r>
              <a:rPr lang="es-PE" sz="2800" dirty="0" smtClean="0"/>
              <a:t>incrementado </a:t>
            </a:r>
            <a:r>
              <a:rPr lang="es-PE" sz="2800" dirty="0" smtClean="0"/>
              <a:t>e 5veces desde el año 2000.</a:t>
            </a:r>
          </a:p>
          <a:p>
            <a:pPr algn="just"/>
            <a:r>
              <a:rPr lang="es-PE" sz="2800" dirty="0" smtClean="0"/>
              <a:t>Si crece la economía el país se vuelve atractivo inclusive para s bandas organizadas de otros países. El </a:t>
            </a:r>
            <a:r>
              <a:rPr lang="es-PE" sz="2800" dirty="0" err="1" smtClean="0"/>
              <a:t>sicariato</a:t>
            </a:r>
            <a:r>
              <a:rPr lang="es-PE" sz="2800" dirty="0" smtClean="0"/>
              <a:t> en el Perú no era una actividad delictiva relevante hasta hace pocos años atrás.</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a:t>El </a:t>
            </a:r>
            <a:r>
              <a:rPr lang="es-PE" sz="2800" dirty="0" smtClean="0"/>
              <a:t>incremento </a:t>
            </a:r>
            <a:r>
              <a:rPr lang="es-PE" sz="2800" dirty="0"/>
              <a:t>de la criminalidad también responde a la permisividad del Estado. </a:t>
            </a:r>
            <a:r>
              <a:rPr lang="es-PE" sz="2800" dirty="0" smtClean="0"/>
              <a:t>Sin </a:t>
            </a:r>
            <a:r>
              <a:rPr lang="es-PE" sz="2800" dirty="0"/>
              <a:t>sanción, el mensaje al conjunto de la sociedad es “delinque, porque las posibilidades de recibir una condena son mínimas”. </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Peor aún cuando la corrupción ha penetrado </a:t>
            </a:r>
            <a:r>
              <a:rPr lang="es-PE" sz="2800" dirty="0" smtClean="0"/>
              <a:t>algunas </a:t>
            </a:r>
            <a:r>
              <a:rPr lang="es-PE" sz="2800" dirty="0" smtClean="0"/>
              <a:t>instancias el Estado.  </a:t>
            </a:r>
          </a:p>
          <a:p>
            <a:pPr algn="just"/>
            <a:r>
              <a:rPr lang="es-PE" sz="2800" dirty="0" smtClean="0"/>
              <a:t>¿Qué hacer?</a:t>
            </a:r>
          </a:p>
          <a:p>
            <a:pPr algn="just"/>
            <a:r>
              <a:rPr lang="es-PE" sz="2800" dirty="0" smtClean="0"/>
              <a:t>Es un tema de represión a la criminalidad, también</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a:t>La represión a la criminalidad implica un riesgo de cometer errores, </a:t>
            </a:r>
            <a:r>
              <a:rPr lang="es-PE" sz="2800" dirty="0" smtClean="0"/>
              <a:t>sí, </a:t>
            </a:r>
            <a:r>
              <a:rPr lang="es-PE" sz="2800" dirty="0"/>
              <a:t>efectivamente, </a:t>
            </a:r>
            <a:r>
              <a:rPr lang="es-PE" sz="2800" dirty="0" smtClean="0"/>
              <a:t>pero </a:t>
            </a:r>
            <a:r>
              <a:rPr lang="es-PE" sz="2800" dirty="0"/>
              <a:t>el mayor </a:t>
            </a:r>
            <a:r>
              <a:rPr lang="es-PE" sz="2800" dirty="0" smtClean="0"/>
              <a:t>riesgo </a:t>
            </a:r>
            <a:r>
              <a:rPr lang="es-PE" sz="2800" dirty="0"/>
              <a:t>es </a:t>
            </a:r>
            <a:r>
              <a:rPr lang="es-PE" sz="2800" dirty="0" smtClean="0"/>
              <a:t>dejar a </a:t>
            </a:r>
            <a:r>
              <a:rPr lang="es-PE" sz="2800" dirty="0"/>
              <a:t>la </a:t>
            </a:r>
            <a:r>
              <a:rPr lang="es-PE" sz="2800" dirty="0" smtClean="0"/>
              <a:t>sociedad desguarnecida donde cada quien compre un arma y decida “hacer justicia” por sí mismo.</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Lo que está sucediendo en Cajamarca, donde un grupo privado denominado “ronda urbana” decide “administrar justicia y aplicar sanciones” al margen del Estado es producto de la ineficiencia en proveer seguridad pero también de la ausencia de Estado Nacional.</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lstStyle/>
          <a:p>
            <a:pPr algn="just"/>
            <a:r>
              <a:rPr lang="es-PE" dirty="0" smtClean="0"/>
              <a:t>¿Es posible alcanzar el desarrollo sin seguridad?</a:t>
            </a:r>
          </a:p>
          <a:p>
            <a:pPr algn="just"/>
            <a:r>
              <a:rPr lang="es-PE" dirty="0" smtClean="0"/>
              <a:t>No</a:t>
            </a:r>
          </a:p>
          <a:p>
            <a:pPr algn="just"/>
            <a:endParaRPr lang="es-PE" dirty="0" smtClean="0"/>
          </a:p>
          <a:p>
            <a:pPr algn="just"/>
            <a:r>
              <a:rPr lang="es-PE" sz="2800" dirty="0" smtClean="0"/>
              <a:t>Seguridad, liviana para no ser una carga al conjunto de la sociedad y lo suficientemente pesada para que todos vivamos en un espacio seguro sin sentirnos oprimidos.</a:t>
            </a:r>
            <a:endParaRPr lang="en-US" sz="2800" dirty="0"/>
          </a:p>
        </p:txBody>
      </p:sp>
    </p:spTree>
    <p:extLst>
      <p:ext uri="{BB962C8B-B14F-4D97-AF65-F5344CB8AC3E}">
        <p14:creationId xmlns:p14="http://schemas.microsoft.com/office/powerpoint/2010/main" val="225646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A la fecha, no conozco de ningún grupo privado  autodenominado “sociedad civil” que se hay pronunciado en contra de la “ronda urbana”. Tengamos presente que la misma ronda se pone el desarrollo del proyecto Conga, una de las mayores inversiones mineras del país.</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Hay que respetar los DDHH, pero no se puede privilegiar </a:t>
            </a:r>
            <a:r>
              <a:rPr lang="es-PE" sz="2800" dirty="0"/>
              <a:t>al </a:t>
            </a:r>
            <a:r>
              <a:rPr lang="es-PE" sz="2800" dirty="0" smtClean="0"/>
              <a:t>delincuente con </a:t>
            </a:r>
            <a:r>
              <a:rPr lang="es-PE" sz="2800" dirty="0"/>
              <a:t>posiciones denominadas “garantistas</a:t>
            </a:r>
            <a:r>
              <a:rPr lang="es-PE" sz="2800" dirty="0" smtClean="0"/>
              <a:t>” </a:t>
            </a:r>
            <a:r>
              <a:rPr lang="es-PE" sz="2800" dirty="0"/>
              <a:t>en las que el delincuente termina gozando de más beneficios que los agraviados o </a:t>
            </a:r>
            <a:r>
              <a:rPr lang="es-PE" sz="2800" dirty="0" smtClean="0"/>
              <a:t>que las fuerzas del orden.</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a:t>El Estado debe garantizar los derechos de todos los ciudadanos, qué duda cabe, pero principalmente de quienes no se han alejado de una vida digna que hace posible la convivencia armónica y la misma proyección presente y futura del Estado.</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En el paí</a:t>
            </a:r>
            <a:r>
              <a:rPr lang="es-PE" sz="2800" dirty="0" smtClean="0"/>
              <a:t>s, las inversiones se detienen por hechos delictivos, como las invasiones de áreas concesionadas, las tomas de carreteras que impiden el libre tránsito, las extorsiones etc.  </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El mayor desafío del Estado es el narcotráfico y la extracción ilegal de minerales, pues emplean la corrupción para garantizar su ilegal acción y los volúmenes de dinero de que dispone resultan tentadores para algunos.</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¿Es que no hay nada que hacer?</a:t>
            </a:r>
          </a:p>
          <a:p>
            <a:pPr algn="just"/>
            <a:r>
              <a:rPr lang="es-PE" sz="2800" dirty="0" smtClean="0"/>
              <a:t>Si otros países lo lograron po</a:t>
            </a:r>
            <a:r>
              <a:rPr lang="es-PE" sz="2800" dirty="0"/>
              <a:t>r</a:t>
            </a:r>
            <a:r>
              <a:rPr lang="es-PE" sz="2800" dirty="0" smtClean="0"/>
              <a:t>qu</a:t>
            </a:r>
            <a:r>
              <a:rPr lang="es-PE" sz="2800" dirty="0" smtClean="0"/>
              <a:t>é no podríamos hacerlo nosotros. </a:t>
            </a:r>
          </a:p>
          <a:p>
            <a:pPr algn="just"/>
            <a:r>
              <a:rPr lang="es-PE" sz="2800" dirty="0" smtClean="0"/>
              <a:t>Hay que generar voluntad política.</a:t>
            </a:r>
            <a:endParaRPr lang="es-PE" sz="2800" dirty="0" smtClean="0"/>
          </a:p>
        </p:txBody>
      </p:sp>
    </p:spTree>
    <p:extLst>
      <p:ext uri="{BB962C8B-B14F-4D97-AF65-F5344CB8AC3E}">
        <p14:creationId xmlns:p14="http://schemas.microsoft.com/office/powerpoint/2010/main" val="123430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a:t>¡</a:t>
            </a:r>
            <a:r>
              <a:rPr lang="es-PE" sz="2800" dirty="0" smtClean="0"/>
              <a:t>MUCHAS GRACIAS!</a:t>
            </a:r>
            <a:endParaRPr lang="es-PE" sz="2800" dirty="0" smtClean="0"/>
          </a:p>
        </p:txBody>
      </p:sp>
    </p:spTree>
    <p:extLst>
      <p:ext uri="{BB962C8B-B14F-4D97-AF65-F5344CB8AC3E}">
        <p14:creationId xmlns:p14="http://schemas.microsoft.com/office/powerpoint/2010/main" val="1490273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r>
              <a:rPr lang="es-PE" sz="2800" dirty="0" smtClean="0"/>
              <a:t>La Seguridad genera:</a:t>
            </a:r>
          </a:p>
          <a:p>
            <a:pPr lvl="1"/>
            <a:r>
              <a:rPr lang="es-PE" dirty="0" smtClean="0"/>
              <a:t>Estabilidad</a:t>
            </a:r>
          </a:p>
          <a:p>
            <a:pPr lvl="1"/>
            <a:r>
              <a:rPr lang="es-PE" dirty="0" smtClean="0"/>
              <a:t>Confianza</a:t>
            </a:r>
          </a:p>
          <a:p>
            <a:pPr lvl="1"/>
            <a:r>
              <a:rPr lang="es-PE" dirty="0" smtClean="0"/>
              <a:t>Motivación para invertir</a:t>
            </a:r>
          </a:p>
          <a:p>
            <a:pPr lvl="1"/>
            <a:r>
              <a:rPr lang="es-PE" dirty="0" smtClean="0"/>
              <a:t>Bienestar</a:t>
            </a:r>
          </a:p>
          <a:p>
            <a:pPr lvl="1"/>
            <a:r>
              <a:rPr lang="es-PE" dirty="0" smtClean="0"/>
              <a:t>Progreso </a:t>
            </a:r>
          </a:p>
          <a:p>
            <a:pPr lvl="1"/>
            <a:r>
              <a:rPr lang="es-PE" dirty="0" smtClean="0"/>
              <a:t>Desarrollo</a:t>
            </a:r>
            <a:endParaRPr lang="en-US" dirty="0"/>
          </a:p>
        </p:txBody>
      </p:sp>
      <p:pic>
        <p:nvPicPr>
          <p:cNvPr id="1026" name="Picture 2" descr="http://www.siete.pe/wp-content/uploads/2012/07/la-relaci%C3%B3n-de-mayores-que-pasan-a-retiro-de-la-Polic%C3%ADa-Nacional-del-Per%C3%BA-PN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934680"/>
            <a:ext cx="4387344" cy="267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r>
              <a:rPr lang="es-PE" sz="2800" dirty="0" smtClean="0"/>
              <a:t>Perú de 1970 y 1980</a:t>
            </a:r>
          </a:p>
          <a:p>
            <a:pPr algn="just"/>
            <a:r>
              <a:rPr lang="es-PE" sz="2800" dirty="0" smtClean="0"/>
              <a:t>Las inversiones disminuían, sean por errores de política económica, por problemas sociales agudizados por la crisis, por la ineficiencia del Estado para enfrentar el fenómeno subversivo</a:t>
            </a:r>
            <a:endParaRPr lang="en-US" sz="2800" dirty="0"/>
          </a:p>
        </p:txBody>
      </p:sp>
      <p:pic>
        <p:nvPicPr>
          <p:cNvPr id="2050" name="Picture 2" descr="http://peru2021.org.pe/repositorioaps/0/0/not/petroper/images/Refiner%C3%ADa%20Conch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936683"/>
            <a:ext cx="4194100" cy="279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r>
              <a:rPr lang="es-PE" sz="2800" dirty="0" smtClean="0"/>
              <a:t>Perú 1990,</a:t>
            </a:r>
          </a:p>
          <a:p>
            <a:pPr algn="just"/>
            <a:r>
              <a:rPr lang="es-PE" sz="2800" dirty="0" smtClean="0"/>
              <a:t>¿qué reclamaba la ciudadanía por entonces?</a:t>
            </a:r>
          </a:p>
          <a:p>
            <a:pPr algn="just"/>
            <a:r>
              <a:rPr lang="es-PE" sz="2800" dirty="0" smtClean="0"/>
              <a:t>Seguridad, que el fruto de nuestro trabajo no sea puesto en riesgo por las condiciones de inseguridad </a:t>
            </a:r>
            <a:r>
              <a:rPr lang="es-PE" sz="2800" dirty="0" smtClean="0"/>
              <a:t>en </a:t>
            </a:r>
            <a:r>
              <a:rPr lang="es-PE" sz="2800" dirty="0" smtClean="0"/>
              <a:t>la que </a:t>
            </a:r>
            <a:r>
              <a:rPr lang="es-PE" sz="2800" dirty="0" smtClean="0"/>
              <a:t>nos </a:t>
            </a:r>
            <a:r>
              <a:rPr lang="es-PE" sz="2800" dirty="0" smtClean="0"/>
              <a:t>encontrábamos.</a:t>
            </a:r>
            <a:endParaRPr lang="en-US" sz="2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976255"/>
            <a:ext cx="4114800" cy="2468880"/>
          </a:xfrm>
          <a:prstGeom prst="rect">
            <a:avLst/>
          </a:prstGeom>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r>
              <a:rPr lang="es-PE" sz="2800" dirty="0" smtClean="0"/>
              <a:t>Perú 1990.</a:t>
            </a:r>
          </a:p>
          <a:p>
            <a:r>
              <a:rPr lang="es-PE" sz="2800" dirty="0" smtClean="0"/>
              <a:t>El país reclama que el Estado cumpla con su función primigenia, brindar seguridad a cambio de nuestros </a:t>
            </a:r>
            <a:r>
              <a:rPr lang="es-PE" sz="2800" dirty="0" smtClean="0"/>
              <a:t>tributos.</a:t>
            </a:r>
            <a:endParaRPr lang="es-PE" sz="2800" dirty="0" smtClean="0"/>
          </a:p>
          <a:p>
            <a:endParaRPr lang="es-PE" sz="2800" dirty="0"/>
          </a:p>
          <a:p>
            <a:r>
              <a:rPr lang="es-PE" sz="2800" dirty="0" smtClean="0"/>
              <a:t>Como quien dice, “</a:t>
            </a:r>
            <a:r>
              <a:rPr lang="es-PE" sz="2800" dirty="0" smtClean="0"/>
              <a:t>confíen </a:t>
            </a:r>
            <a:r>
              <a:rPr lang="es-PE" sz="2800" dirty="0" smtClean="0"/>
              <a:t>en nosotros, dennos la libertad y seguridad suficiente para crecer y el Estado también saldrá fortalecido.”</a:t>
            </a:r>
          </a:p>
        </p:txBody>
      </p:sp>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No es gratuito que cuando aumenta la seguridad, ergo la derrota del terrorismo como amenaza a la vigencia del Estado Nacional, las inversiones locales y extrajeras se incrementaron de manera sostenida.</a:t>
            </a:r>
          </a:p>
        </p:txBody>
      </p:sp>
      <p:pic>
        <p:nvPicPr>
          <p:cNvPr id="3074" name="Picture 2" descr="http://radiominera.com/wp-content/uploads/2013/03/AUTOPISTA-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962400"/>
            <a:ext cx="3733800" cy="24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Perú 1990, </a:t>
            </a:r>
          </a:p>
          <a:p>
            <a:pPr algn="just"/>
            <a:r>
              <a:rPr lang="es-PE" sz="2800" dirty="0" smtClean="0"/>
              <a:t>Pasamos </a:t>
            </a:r>
            <a:r>
              <a:rPr lang="es-PE" sz="2800" dirty="0" smtClean="0"/>
              <a:t>del </a:t>
            </a:r>
            <a:r>
              <a:rPr lang="es-PE" sz="2800" dirty="0" smtClean="0"/>
              <a:t>“Sálvese </a:t>
            </a:r>
            <a:r>
              <a:rPr lang="es-PE" sz="2800" dirty="0" smtClean="0"/>
              <a:t>quien pueda”</a:t>
            </a:r>
          </a:p>
          <a:p>
            <a:pPr algn="just"/>
            <a:r>
              <a:rPr lang="es-PE" sz="2800" dirty="0"/>
              <a:t>A</a:t>
            </a:r>
            <a:r>
              <a:rPr lang="es-PE" sz="2800" dirty="0" smtClean="0"/>
              <a:t> una visión macro de inteligencia para brindar seguridad.</a:t>
            </a:r>
          </a:p>
          <a:p>
            <a:pPr algn="just"/>
            <a:r>
              <a:rPr lang="es-PE" sz="2800" dirty="0" smtClean="0"/>
              <a:t>Al margen de los personajes oscuros, la Seguridad es indispensable y siempre ha estado presente en toda sociedad.</a:t>
            </a:r>
            <a:endParaRPr lang="en-US" sz="2800" dirty="0"/>
          </a:p>
        </p:txBody>
      </p:sp>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SEGURIDAD INVERSIONES</a:t>
            </a:r>
            <a:endParaRPr lang="en-US" dirty="0"/>
          </a:p>
        </p:txBody>
      </p:sp>
      <p:sp>
        <p:nvSpPr>
          <p:cNvPr id="3" name="Content Placeholder 2"/>
          <p:cNvSpPr>
            <a:spLocks noGrp="1"/>
          </p:cNvSpPr>
          <p:nvPr>
            <p:ph idx="1"/>
          </p:nvPr>
        </p:nvSpPr>
        <p:spPr/>
        <p:txBody>
          <a:bodyPr>
            <a:normAutofit/>
          </a:bodyPr>
          <a:lstStyle/>
          <a:p>
            <a:pPr algn="just"/>
            <a:r>
              <a:rPr lang="es-PE" sz="2800" dirty="0" smtClean="0"/>
              <a:t>La seguridad en función a la geopolítica  indica la ruta más eficiente para fortalecer el Estado. La geopolítica es la toma de decisiones en función a la geografía que se administra (recurso humano y recursos naturales).</a:t>
            </a:r>
            <a:endParaRPr lang="en-US" sz="2800" dirty="0"/>
          </a:p>
        </p:txBody>
      </p:sp>
      <p:pic>
        <p:nvPicPr>
          <p:cNvPr id="4098" name="Picture 2" descr="http://www.ulmaconstruction.com.pe/Imagenes_L/images/obras/Peru%20locales/Puente%20Tingo%209%20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810000"/>
            <a:ext cx="3581400" cy="268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5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232</TotalTime>
  <Words>938</Words>
  <Application>Microsoft Office PowerPoint</Application>
  <PresentationFormat>On-screen Show (4:3)</PresentationFormat>
  <Paragraphs>75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Solsticio</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lpstr>SEGURIDAD INVERSIONES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INVERSIONES</dc:title>
  <dc:creator>Guillermo Vidalon</dc:creator>
  <cp:lastModifiedBy>Guillermo Vidalon</cp:lastModifiedBy>
  <cp:revision>16</cp:revision>
  <dcterms:created xsi:type="dcterms:W3CDTF">2014-02-17T16:59:08Z</dcterms:created>
  <dcterms:modified xsi:type="dcterms:W3CDTF">2014-02-17T22:50:59Z</dcterms:modified>
</cp:coreProperties>
</file>